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7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EFCBF-98BF-4E1D-92BF-F574B00EEBAC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1E174-0099-4F12-AFEC-94EB9FF8CA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4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Zašto su polarni krajevi hladni?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Kako se zovu toplinski pojasevi u kojima se protežu?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Kako se zovu paralele koje dijele te toplinske pojaseve od susjednih?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7F44BB2-519D-453C-B8BC-510BEFC5EAD0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8716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usmenim izlaganjem upoznati učenike sa smještajem i položajem Arktika i Antarktike te ih na karti usporediti 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071D9C-027E-4A4D-9914-0BB4FD3436BC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0546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Granica Arktika – sjeverna granica rasta drveća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granica antarktičkog polarnog područja – mora oko Antarktike (Južni ocean)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na satelitskoj snimci uočiti snježni i ledeni pokrivač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2C7FA44-9F91-428E-9AB2-5C839DD79EB0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2873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Obuhvaća krajnje sjeverne rubne dijelove Europe, Azije i Sjeverne Amerike, uključivši Grenland, Kanadsko arktičko otočje i druga otočja. Između je Sjeverno ledeno more, koje zbog veličine i posebnih obilježja nazivaju i Arkitčkim oceanom.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EB0DFF1-6046-4BB8-9DCF-B81EA43FB548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0259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upoznati učenike s novim stručnim nazivljem: ledena santa i ledeni brijeg (projicirati crteže santi i brjegova)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58F7EF8-3294-4089-8D3A-8E44B450AC0B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344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Kratak video-animacija o potonuću Titanica https://www.youtube.com/watch?v=FSGeskFzE0s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8022AE-3F30-4B79-8DF5-29B7D71465C8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5536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973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625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16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331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188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337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87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753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568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007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42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6FA7-AA2E-46A6-B19F-52F5A99E270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7CA52-1936-48D7-B712-F43E7582F395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FSGeskFzE0s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Arktik i Antarktika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AUSTRALIJA I OCEANIJA </a:t>
            </a:r>
            <a:r>
              <a:rPr lang="hr-HR" sz="4400" dirty="0" smtClean="0">
                <a:solidFill>
                  <a:schemeClr val="tx1"/>
                </a:solidFill>
              </a:rPr>
              <a:t>TE POLARNI KRAJEVI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1182689"/>
            <a:ext cx="8229600" cy="73183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Naseljenost Arktika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9" y="1921875"/>
            <a:ext cx="3189258" cy="4929187"/>
          </a:xfrm>
        </p:spPr>
        <p:txBody>
          <a:bodyPr rtlCol="0">
            <a:normAutofit/>
          </a:bodyPr>
          <a:lstStyle/>
          <a:p>
            <a:pPr>
              <a:lnSpc>
                <a:spcPct val="170000"/>
              </a:lnSpc>
              <a:defRPr/>
            </a:pPr>
            <a:r>
              <a:rPr lang="hr-HR" dirty="0" smtClean="0"/>
              <a:t>Inuiti (Eskimi) – Sjeverna Amerika, Grenland</a:t>
            </a:r>
          </a:p>
          <a:p>
            <a:pPr>
              <a:lnSpc>
                <a:spcPct val="170000"/>
              </a:lnSpc>
              <a:defRPr/>
            </a:pPr>
            <a:r>
              <a:rPr lang="hr-HR" dirty="0" smtClean="0"/>
              <a:t>Saami (Skandinavija)</a:t>
            </a:r>
          </a:p>
          <a:p>
            <a:pPr>
              <a:lnSpc>
                <a:spcPct val="170000"/>
              </a:lnSpc>
              <a:defRPr/>
            </a:pPr>
            <a:r>
              <a:rPr lang="hr-HR" dirty="0" smtClean="0"/>
              <a:t>Samojedi (Sibir)</a:t>
            </a:r>
            <a:endParaRPr lang="hr-HR" dirty="0"/>
          </a:p>
        </p:txBody>
      </p:sp>
      <p:pic>
        <p:nvPicPr>
          <p:cNvPr id="8195" name="Picture 3" descr="C:\Users\Svjetlana\Documents\školska knjiga\ppt predlosci i slike\smanjene\055_dr11146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1952625"/>
            <a:ext cx="59134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2071688"/>
            <a:ext cx="2581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881" y="2826545"/>
            <a:ext cx="3719943" cy="2919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146" y="1952625"/>
            <a:ext cx="7019109" cy="46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874712"/>
          </a:xfrm>
        </p:spPr>
        <p:txBody>
          <a:bodyPr/>
          <a:lstStyle/>
          <a:p>
            <a:pPr algn="l"/>
            <a:r>
              <a:rPr lang="hr-HR" altLang="sr-Latn-RS" dirty="0" smtClean="0"/>
              <a:t>Antarktika – 6. kontinent po veličini</a:t>
            </a: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500438"/>
            <a:ext cx="9747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2714625"/>
            <a:ext cx="905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11841E-6 L -5E-6 0.23081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4516"/>
            <a:ext cx="106473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61" y="4809553"/>
            <a:ext cx="214312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26136" y="1087946"/>
            <a:ext cx="8229600" cy="1143000"/>
          </a:xfrm>
        </p:spPr>
        <p:txBody>
          <a:bodyPr/>
          <a:lstStyle/>
          <a:p>
            <a:pPr algn="l"/>
            <a:r>
              <a:rPr lang="hr-HR" altLang="sr-Latn-RS" sz="3600" dirty="0"/>
              <a:t>Najhladniji i prirodno izdvojen kontinent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615" y="5239"/>
            <a:ext cx="4033385" cy="48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32" y="1290130"/>
            <a:ext cx="8229600" cy="8747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Ledeni pokrov debljine 4000 metara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065" y="2505075"/>
            <a:ext cx="2857500" cy="3705225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Najsuši kontinent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Nema  </a:t>
            </a:r>
            <a:r>
              <a:rPr lang="hr-HR" dirty="0" smtClean="0"/>
              <a:t>stalne naseljenosti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Istraživačke i meteorološke postaje</a:t>
            </a:r>
            <a:endParaRPr lang="hr-HR" dirty="0"/>
          </a:p>
        </p:txBody>
      </p:sp>
      <p:pic>
        <p:nvPicPr>
          <p:cNvPr id="16388" name="Picture 2" descr="C:\Users\Svjetlana\Documents\školska knjiga\ppt predlosci i slike\smanjene\055_000011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286001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63" y="2117216"/>
            <a:ext cx="6275278" cy="44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45820" y="2034300"/>
            <a:ext cx="10515600" cy="435133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055" y="0"/>
            <a:ext cx="7505890" cy="539721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11480" y="5397212"/>
            <a:ext cx="1140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(1) Kitovi su sisavci koji žive u vodi, odlikuje ih dugovječnost, veličina i težina; (2) tuljani na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Antarktici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; (3) kril je račić čije ime potječe iz Norveške te doslovce znači “hrana kitova; (4) carski pingvin najveća je i najteža živuća vrsta pingvina koja živi na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Antarktici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0990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27888" y="1268414"/>
            <a:ext cx="8229600" cy="803275"/>
          </a:xfrm>
        </p:spPr>
        <p:txBody>
          <a:bodyPr/>
          <a:lstStyle/>
          <a:p>
            <a:pPr algn="l"/>
            <a:r>
              <a:rPr lang="hr-HR" altLang="sr-Latn-RS" sz="3200" dirty="0"/>
              <a:t>Podjela na sektore s teritorijalnim zahtjevima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665" y="2076834"/>
            <a:ext cx="3471863" cy="4643437"/>
          </a:xfrm>
        </p:spPr>
        <p:txBody>
          <a:bodyPr rtlCol="0">
            <a:normAutofit fontScale="925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Obilje ruda </a:t>
            </a:r>
            <a:r>
              <a:rPr lang="hr-HR" dirty="0" smtClean="0">
                <a:sym typeface="Wingdings" pitchFamily="2" charset="2"/>
              </a:rPr>
              <a:t> dogovorno se ne iskorištavaju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Ribolov ograničen radi zaštite okoliša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Zatopljenje klime  ugrožen ledeni pokrov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214564"/>
            <a:ext cx="47434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5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64008"/>
            <a:ext cx="10291020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10" y="969264"/>
            <a:ext cx="12223910" cy="51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4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28688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sz="3600" dirty="0"/>
              <a:t/>
            </a:r>
            <a:br>
              <a:rPr lang="hr-HR" sz="3600" dirty="0"/>
            </a:br>
            <a:r>
              <a:rPr lang="hr-HR" sz="3600" dirty="0"/>
              <a:t>Ponavljanje</a:t>
            </a:r>
            <a:br>
              <a:rPr lang="hr-HR" sz="3600" dirty="0"/>
            </a:br>
            <a:r>
              <a:rPr lang="hr-HR" sz="3600" dirty="0"/>
              <a:t>Koji je datum u godini prikazan na shemi?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00250"/>
            <a:ext cx="8229600" cy="3983038"/>
          </a:xfrm>
        </p:spPr>
        <p:txBody>
          <a:bodyPr/>
          <a:lstStyle/>
          <a:p>
            <a:r>
              <a:rPr lang="hr-HR" altLang="sr-Latn-RS" sz="2400"/>
              <a:t>21.12</a:t>
            </a:r>
          </a:p>
          <a:p>
            <a:r>
              <a:rPr lang="hr-HR" altLang="sr-Latn-RS" sz="2400"/>
              <a:t>Na Južnom polu tada je _________________, a na Sjevernom ___________________ </a:t>
            </a:r>
          </a:p>
          <a:p>
            <a:endParaRPr lang="hr-HR" altLang="sr-Latn-R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3286125"/>
            <a:ext cx="819626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67375" y="2428875"/>
            <a:ext cx="2071688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polarni dan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9875" y="2857500"/>
            <a:ext cx="2071688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polarna noć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4438"/>
            <a:ext cx="8229600" cy="7858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sz="3600" dirty="0"/>
              <a:t/>
            </a:r>
            <a:br>
              <a:rPr lang="hr-HR" sz="3600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43125"/>
            <a:ext cx="8229600" cy="43576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err="1" smtClean="0"/>
              <a:t>Artik</a:t>
            </a:r>
            <a:r>
              <a:rPr lang="hr-HR" altLang="sr-Latn-RS" dirty="0" smtClean="0"/>
              <a:t> </a:t>
            </a:r>
            <a:r>
              <a:rPr lang="hr-HR" altLang="sr-Latn-RS" dirty="0" smtClean="0"/>
              <a:t>je zaleđeno ____________ okruženo ____________, a Antarktika zaleđeno ____________ okruženo ________________.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hr-HR" altLang="sr-Latn-R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171886" y="2233995"/>
            <a:ext cx="1500187" cy="357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more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3808" y="2920938"/>
            <a:ext cx="2071688" cy="357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kopnom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62508" y="2920938"/>
            <a:ext cx="2071687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kopno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4313" y="3533013"/>
            <a:ext cx="2071687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morem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86000"/>
            <a:ext cx="8229600" cy="435768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Ledene sante nastaju _________________, a ledeni brjegovi ______________________.</a:t>
            </a:r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r>
              <a:rPr lang="hr-HR" dirty="0" smtClean="0"/>
              <a:t>Sjeverno polarno područje naziva se ________________.</a:t>
            </a:r>
          </a:p>
          <a:p>
            <a:pPr>
              <a:defRPr/>
            </a:pPr>
            <a:r>
              <a:rPr lang="hr-HR" dirty="0" smtClean="0"/>
              <a:t>Južno polarno područje naziva se ________________.</a:t>
            </a:r>
          </a:p>
          <a:p>
            <a:pPr>
              <a:defRPr/>
            </a:pPr>
            <a:r>
              <a:rPr lang="hr-HR" dirty="0" smtClean="0"/>
              <a:t>Ledeni pokrov Antarktike debeo je približno _______________ m.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5380482" y="2321719"/>
            <a:ext cx="3214688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smrzavanjem mora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35681" y="2750343"/>
            <a:ext cx="3857625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otkidanjem od ledenjaka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9327" y="4150584"/>
            <a:ext cx="2357438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Arktik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3306" y="4518422"/>
            <a:ext cx="2357438" cy="357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Antarktika</a:t>
            </a:r>
            <a:endParaRPr lang="hr-HR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6962" y="5550825"/>
            <a:ext cx="2357437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4000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229600" cy="101758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U kojim se toplinskim pojasevima nalaze polarna područja?</a:t>
            </a:r>
            <a:endParaRPr lang="hr-HR" dirty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428876"/>
            <a:ext cx="55499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75025" y="2592388"/>
            <a:ext cx="1500188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6038850" y="2371725"/>
            <a:ext cx="2000250" cy="642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3419475" y="6145213"/>
            <a:ext cx="1462088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6096000" y="6072189"/>
            <a:ext cx="194945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0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84" y="1197229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Kako se zove biljna zajednica rubnih dijelova Arktika vidljiva na fotografiji?</a:t>
            </a:r>
            <a:endParaRPr lang="hr-HR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4" y="2428876"/>
            <a:ext cx="576738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24814" y="5643564"/>
            <a:ext cx="2071687" cy="357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Tundra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90728" y="1233805"/>
            <a:ext cx="10515600" cy="1325563"/>
          </a:xfrm>
        </p:spPr>
        <p:txBody>
          <a:bodyPr/>
          <a:lstStyle/>
          <a:p>
            <a:r>
              <a:rPr lang="hr-HR" altLang="sr-Latn-RS" sz="2800" dirty="0"/>
              <a:t>Fotografija prikazuje suvremeno naselje domorodaca u Sjevernoj Americi i Grenlandu. Oni se nazivaju...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9"/>
            <a:ext cx="2686050" cy="3705225"/>
          </a:xfrm>
        </p:spPr>
        <p:txBody>
          <a:bodyPr/>
          <a:lstStyle/>
          <a:p>
            <a:endParaRPr lang="hr-HR" altLang="sr-Latn-RS" smtClean="0"/>
          </a:p>
          <a:p>
            <a:r>
              <a:rPr lang="hr-HR" altLang="sr-Latn-RS" smtClean="0"/>
              <a:t>Inuiti (Eskimi)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357439"/>
            <a:ext cx="563403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06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229600" cy="73183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>
                <a:solidFill>
                  <a:srgbClr val="00B0F0"/>
                </a:solidFill>
              </a:rPr>
              <a:t>Kako nastaje polarni dan?</a:t>
            </a:r>
            <a:endParaRPr lang="hr-HR" dirty="0">
              <a:solidFill>
                <a:srgbClr val="00B0F0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500314"/>
            <a:ext cx="8196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67314" y="6072188"/>
            <a:ext cx="2071687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Polarni dan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0563" y="2000250"/>
            <a:ext cx="192881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Polarna noć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9750" y="2143125"/>
            <a:ext cx="1500188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21.12.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946150"/>
          </a:xfrm>
        </p:spPr>
        <p:txBody>
          <a:bodyPr/>
          <a:lstStyle/>
          <a:p>
            <a:pPr algn="l"/>
            <a:r>
              <a:rPr lang="hr-HR" altLang="sr-Latn-RS" dirty="0" smtClean="0"/>
              <a:t>Polarna područja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000251"/>
            <a:ext cx="65674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81314" y="6143625"/>
            <a:ext cx="6357937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52750" y="2855914"/>
            <a:ext cx="6357938" cy="158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857501"/>
            <a:ext cx="19621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857501"/>
            <a:ext cx="19621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8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Polarna područja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711451"/>
            <a:ext cx="657383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952875" y="3071813"/>
            <a:ext cx="1143000" cy="1028700"/>
          </a:xfrm>
          <a:prstGeom prst="ellipse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7210425" y="4500564"/>
            <a:ext cx="1143000" cy="941387"/>
          </a:xfrm>
          <a:prstGeom prst="ellipse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738313" y="2000250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Arktik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3438" y="6000750"/>
            <a:ext cx="192881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>
                <a:solidFill>
                  <a:schemeClr val="tx1"/>
                </a:solidFill>
              </a:rPr>
              <a:t>Antarktika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5688" y="2000250"/>
            <a:ext cx="56435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Zaleđeno more okruženo kopnom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4126" y="6000750"/>
            <a:ext cx="56435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Zaleđeno kopno okruženo morem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4126" y="6000750"/>
            <a:ext cx="56435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Kontinent, hladnija, nenaseljena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95688" y="2000250"/>
            <a:ext cx="56435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Naseljeni rubni dijelovi, zračne veze 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Svjetlana\Documents\školska knjiga\ppt predlosci i slike\smanjene\001_sh1778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873250"/>
            <a:ext cx="40005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1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00159" y="2916930"/>
            <a:ext cx="3018565" cy="38269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160" y="1222466"/>
            <a:ext cx="8229600" cy="731837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hr-HR" sz="3200" b="1" dirty="0">
                <a:solidFill>
                  <a:schemeClr val="tx1"/>
                </a:solidFill>
              </a:rPr>
              <a:t>Arktik</a:t>
            </a:r>
            <a:endParaRPr lang="hr-HR" b="1" dirty="0" smtClean="0">
              <a:solidFill>
                <a:schemeClr val="tx1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32" y="2028963"/>
            <a:ext cx="65674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16188" y="2095365"/>
            <a:ext cx="6429375" cy="785812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Arktički ocean – uglavnom zaleđen</a:t>
            </a:r>
            <a:endParaRPr lang="hr-HR" sz="24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6"/>
          <a:stretch>
            <a:fillRect/>
          </a:stretch>
        </p:blipFill>
        <p:spPr bwMode="auto">
          <a:xfrm>
            <a:off x="9269459" y="952364"/>
            <a:ext cx="19621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6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51" y="2261181"/>
            <a:ext cx="5631149" cy="3752633"/>
          </a:xfrm>
          <a:prstGeom prst="rect">
            <a:avLst/>
          </a:prstGeom>
        </p:spPr>
      </p:pic>
      <p:pic>
        <p:nvPicPr>
          <p:cNvPr id="10242" name="Picture 3" descr="C:\Users\Svjetlana\Documents\školska knjiga\ppt predlosci i slike\originali\055_0000115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2" y="1954940"/>
            <a:ext cx="62865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1738314" y="1125538"/>
            <a:ext cx="8715375" cy="660400"/>
          </a:xfrm>
        </p:spPr>
        <p:txBody>
          <a:bodyPr/>
          <a:lstStyle/>
          <a:p>
            <a:pPr algn="l"/>
            <a:r>
              <a:rPr lang="hr-HR" altLang="sr-Latn-RS" sz="3600" b="1" dirty="0"/>
              <a:t>Ledene sante </a:t>
            </a:r>
            <a:r>
              <a:rPr lang="hr-HR" altLang="sr-Latn-RS" sz="3600" dirty="0"/>
              <a:t>– nastaju smrzavanjem mora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5816" y="6098315"/>
            <a:ext cx="192881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Ledolomac 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6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874712"/>
          </a:xfrm>
        </p:spPr>
        <p:txBody>
          <a:bodyPr/>
          <a:lstStyle/>
          <a:p>
            <a:pPr algn="l"/>
            <a:r>
              <a:rPr lang="hr-HR" altLang="sr-Latn-RS" sz="3600" b="1" dirty="0"/>
              <a:t>Ledeni brjegovi </a:t>
            </a:r>
            <a:r>
              <a:rPr lang="hr-HR" altLang="sr-Latn-RS" sz="3600" dirty="0"/>
              <a:t>– otkidaju se od ledenjaka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9" y="2000251"/>
            <a:ext cx="38385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xplosion 1 4"/>
          <p:cNvSpPr/>
          <p:nvPr/>
        </p:nvSpPr>
        <p:spPr>
          <a:xfrm rot="20468838">
            <a:off x="2201863" y="2347914"/>
            <a:ext cx="2857500" cy="15716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hr-HR" dirty="0"/>
              <a:t>Opasnost za plovidbu!!</a:t>
            </a:r>
            <a:endParaRPr lang="hr-HR" dirty="0"/>
          </a:p>
        </p:txBody>
      </p:sp>
      <p:pic>
        <p:nvPicPr>
          <p:cNvPr id="1026" name="Picture 2" descr="C:\Users\Svjetlana\AppData\Local\Microsoft\Windows\Temporary Internet Files\Content.IE5\FYPQ27PJ\MM900046602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2377"/>
            <a:ext cx="1819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53376" y="4786313"/>
            <a:ext cx="2428875" cy="7858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dirty="0">
                <a:solidFill>
                  <a:schemeClr val="tx1"/>
                </a:solidFill>
              </a:rPr>
              <a:t>Kako je potonuo Titanic </a:t>
            </a:r>
            <a:r>
              <a:rPr lang="hr-HR" sz="20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hr-HR" sz="2000" dirty="0">
                <a:solidFill>
                  <a:schemeClr val="tx1"/>
                </a:solidFill>
                <a:sym typeface="Wingdings" pitchFamily="2" charset="2"/>
                <a:hlinkClick r:id="rId5"/>
              </a:rPr>
              <a:t>poveznica</a:t>
            </a:r>
            <a:endParaRPr lang="hr-HR" sz="1400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144" y="1875647"/>
            <a:ext cx="3883547" cy="25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643063"/>
            <a:ext cx="36385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062164"/>
            <a:ext cx="50958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8376" y="1357313"/>
            <a:ext cx="2428875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b="1" dirty="0">
                <a:solidFill>
                  <a:schemeClr val="tx1"/>
                </a:solidFill>
              </a:rPr>
              <a:t>Klima vječnog mraza</a:t>
            </a:r>
            <a:endParaRPr lang="hr-HR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0376" y="1785938"/>
            <a:ext cx="2428875" cy="500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chemeClr val="tx1"/>
                </a:solidFill>
              </a:rPr>
              <a:t>Klima tundre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465</Words>
  <Application>Microsoft Office PowerPoint</Application>
  <PresentationFormat>Široki zaslon</PresentationFormat>
  <Paragraphs>81</Paragraphs>
  <Slides>21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U kojim se toplinskim pojasevima nalaze polarna područja?</vt:lpstr>
      <vt:lpstr>Kako nastaje polarni dan?</vt:lpstr>
      <vt:lpstr>Polarna područja</vt:lpstr>
      <vt:lpstr>Polarna područja</vt:lpstr>
      <vt:lpstr>Arktik</vt:lpstr>
      <vt:lpstr>Ledene sante – nastaju smrzavanjem mora</vt:lpstr>
      <vt:lpstr>Ledeni brjegovi – otkidaju se od ledenjaka</vt:lpstr>
      <vt:lpstr>PowerPoint prezentacija</vt:lpstr>
      <vt:lpstr>Naseljenost Arktika</vt:lpstr>
      <vt:lpstr>Antarktika – 6. kontinent po veličini</vt:lpstr>
      <vt:lpstr>Najhladniji i prirodno izdvojen kontinent</vt:lpstr>
      <vt:lpstr>Ledeni pokrov debljine 4000 metara</vt:lpstr>
      <vt:lpstr>PowerPoint prezentacija</vt:lpstr>
      <vt:lpstr>Podjela na sektore s teritorijalnim zahtjevima</vt:lpstr>
      <vt:lpstr>PowerPoint prezentacija</vt:lpstr>
      <vt:lpstr> Ponavljanje Koji je datum u godini prikazan na shemi? </vt:lpstr>
      <vt:lpstr>  </vt:lpstr>
      <vt:lpstr>PowerPoint prezentacija</vt:lpstr>
      <vt:lpstr>Kako se zove biljna zajednica rubnih dijelova Arktika vidljiva na fotografiji?</vt:lpstr>
      <vt:lpstr>Fotografija prikazuje suvremeno naselje domorodaca u Sjevernoj Americi i Grenlandu. Oni se nazivaju...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4</cp:revision>
  <dcterms:created xsi:type="dcterms:W3CDTF">2021-05-31T10:53:57Z</dcterms:created>
  <dcterms:modified xsi:type="dcterms:W3CDTF">2021-05-31T11:20:32Z</dcterms:modified>
</cp:coreProperties>
</file>